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Proxima Nova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B1176E-3F26-4DE8-BB89-96DE626ED8E7}">
  <a:tblStyle styleId="{5EB1176E-3F26-4DE8-BB89-96DE626ED8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7.xml"/><Relationship Id="rId87" Type="http://schemas.openxmlformats.org/officeDocument/2006/relationships/font" Target="fonts/ProximaNova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42862c20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42862c20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7f15a23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7f15a23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7f15a23a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7f15a23a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4271e42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4271e42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8a27cb1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8a27cb1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42862c207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42862c20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7f15a23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7f15a23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8b2493b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8b2493b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7f15a23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7f15a23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42862c20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42862c20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42862c20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42862c20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8b2493b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8b2493b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42862c20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42862c20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42862c20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42862c20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4271e42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4271e42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8b2493bb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8b2493bb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8b2493bb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8b2493bb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8b2493b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8b2493b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8b2493bb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8b2493bb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reason why class imbalance is important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4271e42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4271e42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42862c20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42862c20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4d42c14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4d42c14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42862c20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42862c20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7f15a23a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7f15a23a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42862c20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42862c20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7f15a23a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7f15a23a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8b2493bb9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8b2493bb9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b2493b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8b2493b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techniques of weight balancing: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more weight to rare classes - then you incentivize the model to learn to classify them better.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8b2493bb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8b2493bb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more weight to the examples that the model is having difficulty with.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b2493b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b2493b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b2493bb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8b2493bb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42862c20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42862c20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42862c20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42862c20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42862c20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42862c20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42862c20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42862c20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7f15a23a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7f15a23a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7f15a23a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7f15a23a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42862c20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42862c20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42862c20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42862c20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4271e42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4271e42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4271e42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4271e42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4271e42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4271e42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7f15a23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7f15a23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4271e423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4271e423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42862c2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42862c2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42862c2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b42862c2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b42862c20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b42862c20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7f15a23a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7f15a23a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42862c20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42862c20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42862c20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42862c20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42862c20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42862c20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99a121166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99a121166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42862c20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42862c20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7f15a23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7f15a23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8b2493bb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8b2493bb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8b2493bb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8b2493bb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4271e42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4271e42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b8b2493bb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b8b2493bb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b8b2493bb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b8b2493bb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42862c20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42862c20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8b2493bb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b8b2493bb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b8b2493bb9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b8b2493bb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b8b2493bb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b8b2493bb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8b2493bb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8b2493bb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4d42c1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4d42c1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b8b2493bb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b8b2493bb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8b2493bb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8b2493bb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8b2493bb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8b2493bb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8b2493bb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b8b2493bb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8b2493bb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8b2493bb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42862c2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42862c2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b42862c20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b42862c20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42862c20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42862c20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b8b2493bb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b8b2493bb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7f15a2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7f15a2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42862c20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42862c20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s://www.analyticsvidhya.com/blog/2019/09/data-scientists-guide-8-types-of-sampling-techniqu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scikit-learn.org/stable/auto_examples/svm/plot_weighted_sample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nalyticsvidhya.com/blog/2019/09/data-scientists-guide-8-types-of-sampling-techniques/" TargetMode="External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hyperlink" Target="https://leon.bottou.org/publications/pdf/slds-2009.pdf" TargetMode="External"/><Relationship Id="rId5" Type="http://schemas.openxmlformats.org/officeDocument/2006/relationships/hyperlink" Target="https://arxiv.org/pdf/1510.08560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gif"/><Relationship Id="rId4" Type="http://schemas.openxmlformats.org/officeDocument/2006/relationships/hyperlink" Target="https://www.pyimagesearch.com/2020/06/22/turning-any-cnn-image-classifier-into-an-object-detector-with-keras-tensorflow-and-opencv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euonCgtQBgQE6nWTIZNAvH_cJV_2wRWPlwECVccTVRQ/edit#gid=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nalyticsvidhya.com/blog/2017/03/imbalanced-data-classification/" TargetMode="External"/><Relationship Id="rId4" Type="http://schemas.openxmlformats.org/officeDocument/2006/relationships/hyperlink" Target="https://www.analyticsvidhya.com/blog/2017/03/imbalanced-data-classification/" TargetMode="External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nalyticsvidhya.com/blog/2017/03/imbalanced-data-classification/" TargetMode="External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hyperlink" Target="https://arxiv.org/pdf/1708.02002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Bootstrap_aggregating#/media/File:Ensemble_Bagging.svg" TargetMode="External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Boosting_(machine_learning)#/media/File:Ensemble_Boosting.svg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hyperlink" Target="https://journalofbigdata.springeropen.com/articles/10.1186/s40537-019-0197-0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hyperlink" Target="https://arxiv.org/pdf/1708.04896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710.09412.pdf" TargetMode="External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nature.com/articles/s41598-019-52737-x" TargetMode="External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gif"/><Relationship Id="rId4" Type="http://schemas.openxmlformats.org/officeDocument/2006/relationships/image" Target="../media/image22.jpg"/><Relationship Id="rId5" Type="http://schemas.openxmlformats.org/officeDocument/2006/relationships/hyperlink" Target="http://deeplearning.stanford.edu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rxiv.org/pdf/1706.03762.pdf" TargetMode="External"/><Relationship Id="rId4" Type="http://schemas.openxmlformats.org/officeDocument/2006/relationships/image" Target="../media/image3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tkipf.github.io/graph-convolutional-networks/" TargetMode="External"/><Relationship Id="rId4" Type="http://schemas.openxmlformats.org/officeDocument/2006/relationships/image" Target="../media/image2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slideslive.com/38921489/deep-learning-with-bayesian-principles" TargetMode="External"/><Relationship Id="rId4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1" Type="http://schemas.openxmlformats.org/officeDocument/2006/relationships/image" Target="../media/image31.jpg"/><Relationship Id="rId10" Type="http://schemas.openxmlformats.org/officeDocument/2006/relationships/image" Target="../media/image35.jpg"/><Relationship Id="rId12" Type="http://schemas.openxmlformats.org/officeDocument/2006/relationships/image" Target="../media/image33.jpg"/><Relationship Id="rId9" Type="http://schemas.openxmlformats.org/officeDocument/2006/relationships/image" Target="../media/image36.jpg"/><Relationship Id="rId5" Type="http://schemas.openxmlformats.org/officeDocument/2006/relationships/image" Target="../media/image28.jpg"/><Relationship Id="rId6" Type="http://schemas.openxmlformats.org/officeDocument/2006/relationships/image" Target="../media/image27.jpg"/><Relationship Id="rId7" Type="http://schemas.openxmlformats.org/officeDocument/2006/relationships/image" Target="../media/image24.jpg"/><Relationship Id="rId8" Type="http://schemas.openxmlformats.org/officeDocument/2006/relationships/image" Target="../media/image3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4: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Model development &amp; training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06800" y="3732300"/>
            <a:ext cx="3529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Zoom poll: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you feel about breakout exercises?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sampling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Non-probability sampling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Simple random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Stratified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Weighted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Importance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Reservoir sampling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random sampling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sample in </a:t>
            </a:r>
            <a:r>
              <a:rPr lang="en">
                <a:solidFill>
                  <a:srgbClr val="FF00FF"/>
                </a:solidFill>
              </a:rPr>
              <a:t>population</a:t>
            </a:r>
            <a:r>
              <a:rPr lang="en"/>
              <a:t> has an equal chance of being selected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E.g. select 10% of all samples in population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" name="Google Shape;127;p2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Simple (e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asiest type of random sampling)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representation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guarantee: might exclude rare classes (black swan!)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Stratified sampling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882000" cy="21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population by subgroups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Slices of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20% of each age group: 18-24, 25-34, 35+,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</a:t>
            </a:r>
            <a:r>
              <a:rPr lang="en"/>
              <a:t>% of each class</a:t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377" y="1211087"/>
            <a:ext cx="3515773" cy="2721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24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https://www.analyticsvidhya.com/blog/2019/09/data-scientists-guide-8-types-of-sampling-techniques/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38" name="Google Shape;138;p24"/>
          <p:cNvGraphicFramePr/>
          <p:nvPr/>
        </p:nvGraphicFramePr>
        <p:xfrm>
          <a:off x="440575" y="3425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899975"/>
                <a:gridCol w="3164825"/>
              </a:tblGrid>
              <a:tr h="41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90755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Minor groups are represented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be used when: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samples can’t be put into subgroups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samples can belong in multiple subgroups (multilabel)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03025"/>
            <a:ext cx="61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sampling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365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element is given a weight, which determines the probability of being selected.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want to select a sample 30% of the time, give it 3/10 weight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embed domain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know distribution of your target population or want to prioritize recent samples</a:t>
            </a:r>
            <a:endParaRPr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1440750" y="3114025"/>
            <a:ext cx="626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random.choices(population=[1, 2, 3, 4, 100, 1000],</a:t>
            </a:r>
            <a:br>
              <a:rPr lang="en" sz="11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    weights=[0.2, 0.2, 0.2, 0.2, 0.1, 0.1],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k=2)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440750" y="4140025"/>
            <a:ext cx="626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random.choices(population=[1, 1, 2, 2, 3, 3, 4, 4,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100, 1000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k=2)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" name="Google Shape;148;p25"/>
          <p:cNvSpPr/>
          <p:nvPr/>
        </p:nvSpPr>
        <p:spPr>
          <a:xfrm rot="5403841">
            <a:off x="4225950" y="3827150"/>
            <a:ext cx="537000" cy="211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03025"/>
            <a:ext cx="72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sampling -&gt; sample weights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21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element is given a weight, which determines how much it affects the loss function.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give critical samples higher weight to punish wrong predictions on them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modify decision boundaries</a:t>
            </a:r>
            <a:endParaRPr/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488" y="2521350"/>
            <a:ext cx="5478624" cy="23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6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https://scikit-learn.org/stable/auto_examples/svm/plot_weighted_samples.html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sampling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1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when sampling from P(x) is expensive, slow, or infeasible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Sample x </a:t>
            </a:r>
            <a:r>
              <a:rPr lang="en">
                <a:solidFill>
                  <a:schemeClr val="dk1"/>
                </a:solidFill>
              </a:rPr>
              <a:t>〜</a:t>
            </a:r>
            <a:r>
              <a:rPr lang="en"/>
              <a:t> Q(x)			</a:t>
            </a:r>
            <a:r>
              <a:rPr lang="en">
                <a:solidFill>
                  <a:srgbClr val="FF00FF"/>
                </a:solidFill>
              </a:rPr>
              <a:t>easier to sample from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 by P(x)/Q(x)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⚠ Calculating P(x)/Q(x) might be expensive </a:t>
            </a:r>
            <a:r>
              <a:rPr lang="en">
                <a:solidFill>
                  <a:schemeClr val="dk1"/>
                </a:solidFill>
              </a:rPr>
              <a:t>⚠</a:t>
            </a:r>
            <a:endParaRPr/>
          </a:p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75" y="3083625"/>
            <a:ext cx="5427298" cy="67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7"/>
          <p:cNvCxnSpPr/>
          <p:nvPr/>
        </p:nvCxnSpPr>
        <p:spPr>
          <a:xfrm flipH="1">
            <a:off x="2768125" y="1678500"/>
            <a:ext cx="588900" cy="9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sampling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75" y="3083625"/>
            <a:ext cx="5427298" cy="6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25" y="3763425"/>
            <a:ext cx="7426825" cy="14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7511400" cy="121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Useful when sampling from P(x) is expensive, slow, or infeasible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Sample x 〜 Q(x)			easier to sample from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Weight by P(x)/Q(x) 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⚠ Calculating P(x)/Q(x) might be expensive ⚠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E.g. essential for RL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Too expensive to estimate reward under new policy, so use old policy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 flipH="1">
            <a:off x="2768125" y="1678500"/>
            <a:ext cx="588900" cy="990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sampling: problem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eed select k samples from a stream of n samples with equal probability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is unknown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impossible/inefficient to fit all in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stop the stream any moment and get the required samples</a:t>
            </a:r>
            <a:endParaRPr/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sampling: solution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5018400" cy="2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First k elements are put in reservoir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each incoming i</a:t>
            </a:r>
            <a:r>
              <a:rPr baseline="30000" lang="en"/>
              <a:t>th</a:t>
            </a:r>
            <a:r>
              <a:rPr lang="en"/>
              <a:t> element, generate a random number j between 1 and 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1 ≤ j </a:t>
            </a:r>
            <a:r>
              <a:rPr lang="en">
                <a:solidFill>
                  <a:schemeClr val="dk1"/>
                </a:solidFill>
              </a:rPr>
              <a:t>≤ k: replace j</a:t>
            </a:r>
            <a:r>
              <a:rPr baseline="30000" lang="en">
                <a:solidFill>
                  <a:schemeClr val="dk1"/>
                </a:solidFill>
              </a:rPr>
              <a:t>th </a:t>
            </a:r>
            <a:r>
              <a:rPr lang="en">
                <a:solidFill>
                  <a:schemeClr val="dk1"/>
                </a:solidFill>
              </a:rPr>
              <a:t>in reservoir with i</a:t>
            </a:r>
            <a:r>
              <a:rPr baseline="30000" lang="en">
                <a:solidFill>
                  <a:schemeClr val="dk1"/>
                </a:solidFill>
              </a:rPr>
              <a:t>th</a:t>
            </a:r>
            <a:r>
              <a:rPr lang="en">
                <a:solidFill>
                  <a:schemeClr val="dk1"/>
                </a:solidFill>
              </a:rPr>
              <a:t> </a:t>
            </a:r>
            <a:endParaRPr baseline="30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incoming element </a:t>
            </a:r>
            <a:r>
              <a:rPr lang="en"/>
              <a:t>has k/i chance of being in reservoir!</a:t>
            </a:r>
            <a:endParaRPr/>
          </a:p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30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https://www.analyticsvidhya.com/blog/2019/09/data-scientists-guide-8-types-of-sampling-techniques/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750" y="1152475"/>
            <a:ext cx="3772248" cy="36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311700" y="3985225"/>
            <a:ext cx="49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Also checkout algorithm L (based on geometric distribution)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vs. without replacement</a:t>
            </a:r>
            <a:endParaRPr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2" name="Google Shape;202;p31"/>
          <p:cNvGraphicFramePr/>
          <p:nvPr/>
        </p:nvGraphicFramePr>
        <p:xfrm>
          <a:off x="367300" y="1578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4175550"/>
                <a:gridCol w="4289450"/>
              </a:tblGrid>
              <a:tr h="43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 replacement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Without replacement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ame item can be chosen more than once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ame item can’t be chosen more than once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8266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covariance between two chosen samples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Approximate true population distribution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Covariance between two chosen samples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roxima Nova"/>
                        <a:buChar char="●"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Covariance reduced as dataset size becomes large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3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Bagging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Mini-b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atch gradient descent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31"/>
          <p:cNvSpPr txBox="1"/>
          <p:nvPr/>
        </p:nvSpPr>
        <p:spPr>
          <a:xfrm>
            <a:off x="1678500" y="3965600"/>
            <a:ext cx="565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Why do we use epochs instead of just sampling with replacement from the entire dataset?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 + freezing temperature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4"/>
            <a:ext cx="9143998" cy="513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vs. without replacements</a:t>
            </a:r>
            <a:endParaRPr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520250" y="1678525"/>
            <a:ext cx="441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 empirically it’s converged faster (proven for strongly convex loss functions)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199" y="0"/>
            <a:ext cx="283880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2"/>
          <p:cNvCxnSpPr/>
          <p:nvPr/>
        </p:nvCxnSpPr>
        <p:spPr>
          <a:xfrm flipH="1" rot="10800000">
            <a:off x="311708" y="4712442"/>
            <a:ext cx="6003300" cy="1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32"/>
          <p:cNvSpPr txBox="1"/>
          <p:nvPr/>
        </p:nvSpPr>
        <p:spPr>
          <a:xfrm>
            <a:off x="311850" y="4776600"/>
            <a:ext cx="687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Curiously Fast Convergence of some Stochastic Gradient Descent Algorithms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(Leon Bottou, 2009)</a:t>
            </a:r>
            <a:br>
              <a:rPr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Why Random Reshuffling Beats Stochastic Gradient Descent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(Gurbuzbalaba et al., 2015)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bias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Samples</a:t>
            </a:r>
            <a:r>
              <a:rPr lang="en"/>
              <a:t> are chosen in a way that is not reflective of their real-world distribution.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Collecting IMDB reviews to estimate how good a movie is excludes all people who watch movies but don’t leave online reviews.</a:t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</a:t>
            </a:r>
            <a:endParaRPr/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</a:t>
            </a:r>
            <a:r>
              <a:rPr lang="en"/>
              <a:t>ass imbalance</a:t>
            </a:r>
            <a:endParaRPr/>
          </a:p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9" y="1071063"/>
            <a:ext cx="7135701" cy="369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5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https://www.youtube.com/watch?v=tsPuVAMaADY&amp;ab_channel=StanfordHAI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lass imbalance</a:t>
            </a:r>
            <a:endParaRPr/>
          </a:p>
        </p:txBody>
      </p:sp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49" y="1071063"/>
            <a:ext cx="7135701" cy="369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36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https://www.youtube.com/watch?v=tsPuVAMaADY&amp;ab_channel=StanfordHAI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5949250" y="251000"/>
            <a:ext cx="219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  <a:endParaRPr b="1" sz="3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class imbalance hard?</a:t>
            </a:r>
            <a:endParaRPr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11700" y="1152475"/>
            <a:ext cx="85206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enough signal to learn about rare classes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class imbalance hard?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52475"/>
            <a:ext cx="85206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Not enough signal to learn about rare classes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Statistically speaking, predicting majority label has higher chance of being right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majority class accounts 99% of data, always predicting it gives 99% accuracy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400" y="2722900"/>
            <a:ext cx="4813201" cy="20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class imbalance hard?</a:t>
            </a:r>
            <a:endParaRPr/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152475"/>
            <a:ext cx="85206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Not enough signal to learn about rare classes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Statistically speaking, predicting majority label has higher chance of being right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Imbalance often comes with differences in cost of wrong predictions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is the norm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Fraud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Disease screening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Churn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Resume screening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2% of resumes pass screening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bounding boxes don’t contain any object</a:t>
            </a:r>
            <a:endParaRPr/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4532250" y="1152475"/>
            <a:ext cx="381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People are more interested in unusual/potentially catastrophic events</a:t>
            </a:r>
            <a:endParaRPr sz="2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88" y="2395075"/>
            <a:ext cx="3490613" cy="232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40"/>
          <p:cNvSpPr txBox="1"/>
          <p:nvPr/>
        </p:nvSpPr>
        <p:spPr>
          <a:xfrm>
            <a:off x="337800" y="4922975"/>
            <a:ext cx="7819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PyImageSearch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class imbalance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 biases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 geographical areas (self-driving cars)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 biases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 specific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Costly, slow, or infeasible to collect data of certain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Labeling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have a team yet, search for a teammate now!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Project mentor sign-up sheet</a:t>
            </a:r>
            <a:r>
              <a:rPr lang="en"/>
              <a:t>: sign-up now. Most slots are this Wed/Thu!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1 due this Wednesday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 policy: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student has 2 24-hour grace periods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notes 3 &amp; 4 will be posted end of week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deal with class imbalance</a:t>
            </a:r>
            <a:endParaRPr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more minority samples or remove majority samples (resampling)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 losses (weight balancing)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algorithms robust to class imbalance</a:t>
            </a:r>
            <a:endParaRPr/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solution: </a:t>
            </a:r>
            <a:r>
              <a:rPr lang="en"/>
              <a:t>Resampling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0" name="Google Shape;300;p43"/>
          <p:cNvGraphicFramePr/>
          <p:nvPr/>
        </p:nvGraphicFramePr>
        <p:xfrm>
          <a:off x="952500" y="12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Undersampling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Oversampling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emove samples from the majority class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Add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more examples to the minority class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</a:t>
                      </a:r>
                      <a:r>
                        <a:rPr lang="en"/>
                        <a:t>cause overfitting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 cause loss of information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670500"/>
            <a:ext cx="7239000" cy="212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4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43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https://www.kaggle.com/rafjaa/resampling-strategies-for-imbalanced-datasets#t1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Undersampling: Tomek Links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1700" y="1152475"/>
            <a:ext cx="85206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pairs of close samples of opposite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the sample of majority class in each pair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Pros: Make decision boundary more clear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Cons: Make model less robust</a:t>
            </a:r>
            <a:endParaRPr/>
          </a:p>
        </p:txBody>
      </p:sp>
      <p:sp>
        <p:nvSpPr>
          <p:cNvPr id="310" name="Google Shape;31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50" y="2571749"/>
            <a:ext cx="7381997" cy="209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44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44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https://www.kaggle.com/rafjaa/resampling-strategies-for-imbalanced-datasets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Oversampling: SMOTE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152475"/>
            <a:ext cx="85206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 samples of minority class as convex (</a:t>
            </a:r>
            <a:r>
              <a:rPr lang="en" sz="1400">
                <a:solidFill>
                  <a:schemeClr val="dk1"/>
                </a:solidFill>
              </a:rPr>
              <a:t>〜</a:t>
            </a:r>
            <a:r>
              <a:rPr lang="en"/>
              <a:t>linear) combinations of existing points and their nearest neighbors of same class.</a:t>
            </a:r>
            <a:endParaRPr/>
          </a:p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" name="Google Shape;321;p4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45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nalytics Vidhya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413" y="1944125"/>
            <a:ext cx="6407278" cy="28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Oversampling: SMOTE</a:t>
            </a:r>
            <a:endParaRPr/>
          </a:p>
        </p:txBody>
      </p:sp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311700" y="1152475"/>
            <a:ext cx="85206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 samples of minority class as convex (</a:t>
            </a:r>
            <a:r>
              <a:rPr lang="en" sz="1400">
                <a:solidFill>
                  <a:schemeClr val="dk1"/>
                </a:solidFill>
              </a:rPr>
              <a:t>〜</a:t>
            </a:r>
            <a:r>
              <a:rPr lang="en"/>
              <a:t>linear) combinations of existing points and their nearest neighbors of same class.</a:t>
            </a:r>
            <a:endParaRPr/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1" name="Google Shape;331;p4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Analytics Vidhya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13" y="1944125"/>
            <a:ext cx="6407278" cy="28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4805750" y="489275"/>
            <a:ext cx="40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Both SMOTE and Tomek links only work on low-dimensional data!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solution: weight balancing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more weight to rare classes</a:t>
            </a:r>
            <a:endParaRPr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159" y="1901925"/>
            <a:ext cx="2506732" cy="59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864" y="2804719"/>
            <a:ext cx="2745570" cy="59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724" y="3350559"/>
            <a:ext cx="3531600" cy="6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/>
        </p:nvSpPr>
        <p:spPr>
          <a:xfrm>
            <a:off x="585650" y="1901925"/>
            <a:ext cx="18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Non-weighted loss</a:t>
            </a:r>
            <a:endParaRPr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585650" y="3102303"/>
            <a:ext cx="158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eighted loss</a:t>
            </a:r>
            <a:endParaRPr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49800" y="4372825"/>
            <a:ext cx="84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model.fit(features, labels, epochs=10, batch_size=32, class_weight={“fraud”: 0.9, “normal”: 0.1})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solution: weight balancing</a:t>
            </a:r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152475"/>
            <a:ext cx="8520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Give more weight to rare classes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 more weight to difficult samples: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downweighs well-classified samples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99" y="2241875"/>
            <a:ext cx="2677810" cy="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863" y="3240775"/>
            <a:ext cx="3672517" cy="99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8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48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Focal Loss for Dense Object Detection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(Lin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solution: algorithms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8" name="Google Shape;368;p4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49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Illustration by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Sirakorn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5" y="2140225"/>
            <a:ext cx="4730275" cy="26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152475"/>
            <a:ext cx="54399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Sample </a:t>
            </a:r>
            <a:r>
              <a:rPr b="1" lang="en" sz="1400">
                <a:solidFill>
                  <a:srgbClr val="FF00FF"/>
                </a:solidFill>
              </a:rPr>
              <a:t>with</a:t>
            </a:r>
            <a:r>
              <a:rPr lang="en" sz="1400"/>
              <a:t> replacement to create different datasets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 a classifier with each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Aggregate predictions from classifiers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solution: algorithms</a:t>
            </a:r>
            <a:endParaRPr/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" name="Google Shape;379;p5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50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Illustration by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Sirakorn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4">
            <a:alphaModFix/>
          </a:blip>
          <a:srcRect b="2079" l="0" r="0" t="-2080"/>
          <a:stretch/>
        </p:blipFill>
        <p:spPr>
          <a:xfrm>
            <a:off x="643274" y="2025207"/>
            <a:ext cx="4944275" cy="278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311700" y="1152475"/>
            <a:ext cx="76593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 a weak classifier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Give samples misclassified by the weak </a:t>
            </a:r>
            <a:r>
              <a:rPr lang="en" sz="1400">
                <a:solidFill>
                  <a:schemeClr val="dk1"/>
                </a:solidFill>
              </a:rPr>
              <a:t>classifier</a:t>
            </a:r>
            <a:r>
              <a:rPr lang="en" sz="1400"/>
              <a:t> more weight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Repeat (1) on this reweighted data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388" name="Google Shape;38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078350" y="1028700"/>
            <a:ext cx="6455100" cy="3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Breakout exercise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Sampling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Class imbalance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Data augmentation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Feature engineering &amp; data leakage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0" lang="en" sz="1800">
                <a:solidFill>
                  <a:srgbClr val="000000"/>
                </a:solidFill>
              </a:rPr>
              <a:t>Model selection &amp; training</a:t>
            </a:r>
            <a:endParaRPr b="0" sz="1800"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 goals</a:t>
            </a:r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model’s performance overall or on certain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Generalize 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Enforce certain behaviors</a:t>
            </a:r>
            <a:endParaRPr/>
          </a:p>
        </p:txBody>
      </p:sp>
      <p:sp>
        <p:nvSpPr>
          <p:cNvPr id="395" name="Google Shape;39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41" y="0"/>
            <a:ext cx="5814923" cy="486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5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53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 survey on Image Data Augmentation for Deep Learning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(Connor Shorten &amp; Taghi M. Khoshgoftaar,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 image</a:t>
            </a:r>
            <a:endParaRPr/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Artificially e</a:t>
            </a:r>
            <a:r>
              <a:rPr lang="en"/>
              <a:t>nlarge the dataset using label-preserving image manipulations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</a:t>
            </a:r>
            <a:r>
              <a:rPr lang="en"/>
              <a:t>andom cropping, flipping, erasing</a:t>
            </a:r>
            <a:endParaRPr/>
          </a:p>
        </p:txBody>
      </p:sp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388" y="1916424"/>
            <a:ext cx="5193225" cy="29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Random Erasing Data Augmentation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(Zhong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mixup</a:t>
            </a:r>
            <a:endParaRPr/>
          </a:p>
        </p:txBody>
      </p:sp>
      <p:sp>
        <p:nvSpPr>
          <p:cNvPr id="418" name="Google Shape;418;p55"/>
          <p:cNvSpPr txBox="1"/>
          <p:nvPr>
            <p:ph idx="1" type="body"/>
          </p:nvPr>
        </p:nvSpPr>
        <p:spPr>
          <a:xfrm>
            <a:off x="311700" y="1152475"/>
            <a:ext cx="625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convex combination of samples of different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Original: image 1 - label 3 (cat), image 2 - label 4 (dog). All labels are discrete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Mixup: 70% dog, 30% cat - label 3.3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Incentivize models to learn linear relationships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Assumption: </a:t>
            </a:r>
            <a:r>
              <a:rPr lang="en"/>
              <a:t>linear behaviour reduces the amount of undesirable oscillations when predicting outside the training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0" name="Google Shape;420;p5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55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mixup: Beyond Empirical Risk Minimization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(Zhang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038" y="1901425"/>
            <a:ext cx="22193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mixup</a:t>
            </a:r>
            <a:endParaRPr/>
          </a:p>
        </p:txBody>
      </p:sp>
      <p:sp>
        <p:nvSpPr>
          <p:cNvPr id="428" name="Google Shape;42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mproves generalization on speech and tabular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to stabilize the training of GANs</a:t>
            </a:r>
            <a:endParaRPr/>
          </a:p>
        </p:txBody>
      </p:sp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0" name="Google Shape;430;p5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56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https://forums.fast.ai/t/mixup-data-augmentation/22764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 GAN</a:t>
            </a:r>
            <a:endParaRPr/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Example: kidney segmentation with</a:t>
            </a:r>
            <a:br>
              <a:rPr lang="en"/>
            </a:br>
            <a:r>
              <a:rPr lang="en"/>
              <a:t>data augmentation by CycleGAN</a:t>
            </a:r>
            <a:endParaRPr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9" name="Google Shape;439;p57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57"/>
          <p:cNvSpPr txBox="1"/>
          <p:nvPr/>
        </p:nvSpPr>
        <p:spPr>
          <a:xfrm>
            <a:off x="337800" y="4922975"/>
            <a:ext cx="8249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Data augmentation using generative adversarial networks (CycleGAN) to improve generalizability in CT segmentation tasks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(Sandfort et al.,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728" y="868413"/>
            <a:ext cx="3826848" cy="398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 text</a:t>
            </a:r>
            <a:endParaRPr/>
          </a:p>
        </p:txBody>
      </p:sp>
      <p:sp>
        <p:nvSpPr>
          <p:cNvPr id="447" name="Google Shape;44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replacement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BERT (10% * 15% = 1.5%)</a:t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58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58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BERT: Pre-training of Deep Bidirectional Transformers for Language Understanding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(Devlin et al., 2018)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250" y="1069550"/>
            <a:ext cx="4641200" cy="36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457" name="Google Shape;45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Engineered features vs. learned features</a:t>
            </a:r>
            <a:endParaRPr/>
          </a:p>
        </p:txBody>
      </p:sp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311700" y="1152475"/>
            <a:ext cx="85206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engineering: extract features to use in your model</a:t>
            </a:r>
            <a:endParaRPr/>
          </a:p>
        </p:txBody>
      </p:sp>
      <p:sp>
        <p:nvSpPr>
          <p:cNvPr id="464" name="Google Shape;46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0"/>
          <p:cNvSpPr txBox="1"/>
          <p:nvPr/>
        </p:nvSpPr>
        <p:spPr>
          <a:xfrm>
            <a:off x="915050" y="2306450"/>
            <a:ext cx="46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the promise of deep learning is that you won’t have to engineer features?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1"/>
          <p:cNvSpPr txBox="1"/>
          <p:nvPr>
            <p:ph type="title"/>
          </p:nvPr>
        </p:nvSpPr>
        <p:spPr>
          <a:xfrm>
            <a:off x="311700" y="403025"/>
            <a:ext cx="47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Engineered features</a:t>
            </a:r>
            <a:r>
              <a:rPr lang="en"/>
              <a:t>: text</a:t>
            </a:r>
            <a:endParaRPr/>
          </a:p>
        </p:txBody>
      </p:sp>
      <p:sp>
        <p:nvSpPr>
          <p:cNvPr id="471" name="Google Shape;47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61"/>
          <p:cNvSpPr txBox="1"/>
          <p:nvPr/>
        </p:nvSpPr>
        <p:spPr>
          <a:xfrm>
            <a:off x="1762750" y="1347263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 have 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dog. He’s sleeping.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3" name="Google Shape;473;p61"/>
          <p:cNvCxnSpPr/>
          <p:nvPr/>
        </p:nvCxnSpPr>
        <p:spPr>
          <a:xfrm>
            <a:off x="2451575" y="1692714"/>
            <a:ext cx="27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61"/>
          <p:cNvSpPr txBox="1"/>
          <p:nvPr/>
        </p:nvSpPr>
        <p:spPr>
          <a:xfrm>
            <a:off x="1762749" y="1866675"/>
            <a:ext cx="169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 have dog. He’s sleep</a:t>
            </a: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ing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311700" y="1452625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Stopword removal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6" name="Google Shape;476;p61"/>
          <p:cNvCxnSpPr/>
          <p:nvPr/>
        </p:nvCxnSpPr>
        <p:spPr>
          <a:xfrm>
            <a:off x="2451575" y="2118991"/>
            <a:ext cx="27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61"/>
          <p:cNvSpPr txBox="1"/>
          <p:nvPr/>
        </p:nvSpPr>
        <p:spPr>
          <a:xfrm>
            <a:off x="1762757" y="2309670"/>
            <a:ext cx="145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 have dog. </a:t>
            </a: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He’s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sleep.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311700" y="1866671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Lemmatization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9" name="Google Shape;479;p61"/>
          <p:cNvCxnSpPr/>
          <p:nvPr/>
        </p:nvCxnSpPr>
        <p:spPr>
          <a:xfrm>
            <a:off x="2451575" y="2594247"/>
            <a:ext cx="27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1"/>
          <p:cNvSpPr txBox="1"/>
          <p:nvPr/>
        </p:nvSpPr>
        <p:spPr>
          <a:xfrm>
            <a:off x="1762757" y="2752122"/>
            <a:ext cx="145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 have dog</a:t>
            </a: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He is sleep</a:t>
            </a: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9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311700" y="2309665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Contraction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2" name="Google Shape;482;p61"/>
          <p:cNvCxnSpPr/>
          <p:nvPr/>
        </p:nvCxnSpPr>
        <p:spPr>
          <a:xfrm>
            <a:off x="2451575" y="3004939"/>
            <a:ext cx="27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61"/>
          <p:cNvSpPr txBox="1"/>
          <p:nvPr/>
        </p:nvSpPr>
        <p:spPr>
          <a:xfrm>
            <a:off x="311700" y="2752649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Punctuation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84" name="Google Shape;484;p61"/>
          <p:cNvGraphicFramePr/>
          <p:nvPr/>
        </p:nvGraphicFramePr>
        <p:xfrm>
          <a:off x="1076950" y="45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82850"/>
                <a:gridCol w="426025"/>
                <a:gridCol w="510875"/>
                <a:gridCol w="499700"/>
                <a:gridCol w="382850"/>
                <a:gridCol w="382850"/>
                <a:gridCol w="487900"/>
                <a:gridCol w="382850"/>
                <a:gridCol w="438875"/>
                <a:gridCol w="516200"/>
                <a:gridCol w="597875"/>
                <a:gridCol w="750275"/>
                <a:gridCol w="791125"/>
                <a:gridCol w="382850"/>
              </a:tblGrid>
              <a:tr h="6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you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have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sleep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I, have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have, dog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good, dog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</a:tr>
            </a:tbl>
          </a:graphicData>
        </a:graphic>
      </p:graphicFrame>
      <p:sp>
        <p:nvSpPr>
          <p:cNvPr id="485" name="Google Shape;485;p61"/>
          <p:cNvSpPr txBox="1"/>
          <p:nvPr/>
        </p:nvSpPr>
        <p:spPr>
          <a:xfrm>
            <a:off x="1759216" y="3166709"/>
            <a:ext cx="145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have dog </a:t>
            </a:r>
            <a:r>
              <a:rPr lang="en" sz="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e is sleep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6" name="Google Shape;486;p61"/>
          <p:cNvCxnSpPr/>
          <p:nvPr/>
        </p:nvCxnSpPr>
        <p:spPr>
          <a:xfrm>
            <a:off x="2451575" y="3415630"/>
            <a:ext cx="27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61"/>
          <p:cNvSpPr txBox="1"/>
          <p:nvPr/>
        </p:nvSpPr>
        <p:spPr>
          <a:xfrm>
            <a:off x="311700" y="3166705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Lowercase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1759216" y="3591594"/>
            <a:ext cx="145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 h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ave dog he is sleep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311700" y="3591589"/>
            <a:ext cx="11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N-gram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311700" y="4593613"/>
            <a:ext cx="169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Features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91" name="Google Shape;491;p61"/>
          <p:cNvGraphicFramePr/>
          <p:nvPr/>
        </p:nvGraphicFramePr>
        <p:xfrm>
          <a:off x="4879425" y="214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68225"/>
                <a:gridCol w="368225"/>
                <a:gridCol w="368225"/>
                <a:gridCol w="368225"/>
                <a:gridCol w="368225"/>
              </a:tblGrid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2" name="Google Shape;492;p61"/>
          <p:cNvSpPr/>
          <p:nvPr/>
        </p:nvSpPr>
        <p:spPr>
          <a:xfrm rot="10800000">
            <a:off x="4700900" y="2131562"/>
            <a:ext cx="106500" cy="13782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1"/>
          <p:cNvSpPr/>
          <p:nvPr/>
        </p:nvSpPr>
        <p:spPr>
          <a:xfrm rot="-5400000">
            <a:off x="5755575" y="1108163"/>
            <a:ext cx="88800" cy="18399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1"/>
          <p:cNvSpPr txBox="1"/>
          <p:nvPr/>
        </p:nvSpPr>
        <p:spPr>
          <a:xfrm>
            <a:off x="5323252" y="1692725"/>
            <a:ext cx="107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 features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61"/>
          <p:cNvSpPr txBox="1"/>
          <p:nvPr/>
        </p:nvSpPr>
        <p:spPr>
          <a:xfrm>
            <a:off x="3784551" y="260632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 samples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6914000" y="2674100"/>
            <a:ext cx="650100" cy="2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1"/>
          <p:cNvSpPr/>
          <p:nvPr/>
        </p:nvSpPr>
        <p:spPr>
          <a:xfrm>
            <a:off x="7627200" y="2588750"/>
            <a:ext cx="13110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Classifier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(e.g. LogReg)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exercise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/>
          <p:nvPr>
            <p:ph type="title"/>
          </p:nvPr>
        </p:nvSpPr>
        <p:spPr>
          <a:xfrm>
            <a:off x="311700" y="403025"/>
            <a:ext cx="47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</a:t>
            </a:r>
            <a:r>
              <a:rPr lang="en"/>
              <a:t> features: text</a:t>
            </a:r>
            <a:endParaRPr/>
          </a:p>
        </p:txBody>
      </p:sp>
      <p:sp>
        <p:nvSpPr>
          <p:cNvPr id="503" name="Google Shape;50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4" name="Google Shape;504;p62"/>
          <p:cNvGraphicFramePr/>
          <p:nvPr/>
        </p:nvGraphicFramePr>
        <p:xfrm>
          <a:off x="1291200" y="1613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68225"/>
                <a:gridCol w="368225"/>
                <a:gridCol w="357475"/>
                <a:gridCol w="378975"/>
                <a:gridCol w="368225"/>
              </a:tblGrid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7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5" name="Google Shape;505;p62"/>
          <p:cNvSpPr/>
          <p:nvPr/>
        </p:nvSpPr>
        <p:spPr>
          <a:xfrm rot="10800000">
            <a:off x="1112675" y="1595012"/>
            <a:ext cx="106500" cy="13782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2"/>
          <p:cNvSpPr/>
          <p:nvPr/>
        </p:nvSpPr>
        <p:spPr>
          <a:xfrm rot="-5400000">
            <a:off x="2167350" y="571613"/>
            <a:ext cx="88800" cy="18399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2"/>
          <p:cNvSpPr txBox="1"/>
          <p:nvPr/>
        </p:nvSpPr>
        <p:spPr>
          <a:xfrm>
            <a:off x="1485149" y="1165650"/>
            <a:ext cx="145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one-hot encoding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62"/>
          <p:cNvSpPr txBox="1"/>
          <p:nvPr/>
        </p:nvSpPr>
        <p:spPr>
          <a:xfrm>
            <a:off x="196326" y="20697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 samples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62"/>
          <p:cNvSpPr/>
          <p:nvPr/>
        </p:nvSpPr>
        <p:spPr>
          <a:xfrm>
            <a:off x="3344488" y="1957975"/>
            <a:ext cx="650100" cy="2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2"/>
          <p:cNvSpPr/>
          <p:nvPr/>
        </p:nvSpPr>
        <p:spPr>
          <a:xfrm rot="5400000">
            <a:off x="4792550" y="2436625"/>
            <a:ext cx="86700" cy="14790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2"/>
          <p:cNvSpPr txBox="1"/>
          <p:nvPr/>
        </p:nvSpPr>
        <p:spPr>
          <a:xfrm>
            <a:off x="4096549" y="3251325"/>
            <a:ext cx="145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Feature learner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(e.g. embeddings)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62"/>
          <p:cNvSpPr/>
          <p:nvPr/>
        </p:nvSpPr>
        <p:spPr>
          <a:xfrm rot="5400000">
            <a:off x="6266975" y="2651125"/>
            <a:ext cx="88200" cy="1050000"/>
          </a:xfrm>
          <a:prstGeom prst="rightBrace">
            <a:avLst>
              <a:gd fmla="val 81751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5811225" y="3251325"/>
            <a:ext cx="107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Classifier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(e.g. softmax)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4" name="Google Shape;5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350" y="1274051"/>
            <a:ext cx="2659648" cy="1766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5" name="Google Shape;515;p62"/>
          <p:cNvGraphicFramePr/>
          <p:nvPr/>
        </p:nvGraphicFramePr>
        <p:xfrm>
          <a:off x="1076950" y="43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382850"/>
                <a:gridCol w="426025"/>
                <a:gridCol w="510875"/>
                <a:gridCol w="499700"/>
                <a:gridCol w="382850"/>
                <a:gridCol w="382850"/>
                <a:gridCol w="487900"/>
                <a:gridCol w="382850"/>
                <a:gridCol w="438875"/>
                <a:gridCol w="516200"/>
                <a:gridCol w="597875"/>
                <a:gridCol w="750275"/>
                <a:gridCol w="791125"/>
                <a:gridCol w="382850"/>
              </a:tblGrid>
              <a:tr h="6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you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have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sleep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mom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food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</a:tr>
              <a:tr h="25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91425" marL="91425"/>
                </a:tc>
              </a:tr>
            </a:tbl>
          </a:graphicData>
        </a:graphic>
      </p:graphicFrame>
      <p:sp>
        <p:nvSpPr>
          <p:cNvPr id="516" name="Google Shape;516;p62"/>
          <p:cNvSpPr txBox="1"/>
          <p:nvPr/>
        </p:nvSpPr>
        <p:spPr>
          <a:xfrm>
            <a:off x="311700" y="4416950"/>
            <a:ext cx="6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One-hot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62"/>
          <p:cNvSpPr txBox="1"/>
          <p:nvPr/>
        </p:nvSpPr>
        <p:spPr>
          <a:xfrm>
            <a:off x="1027875" y="3850075"/>
            <a:ext cx="2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 have a dog. He’s sleeping.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62"/>
          <p:cNvSpPr txBox="1"/>
          <p:nvPr/>
        </p:nvSpPr>
        <p:spPr>
          <a:xfrm>
            <a:off x="311700" y="3888625"/>
            <a:ext cx="65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3"/>
          <p:cNvSpPr txBox="1"/>
          <p:nvPr>
            <p:ph type="title"/>
          </p:nvPr>
        </p:nvSpPr>
        <p:spPr>
          <a:xfrm>
            <a:off x="311700" y="403025"/>
            <a:ext cx="75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features: spam classification</a:t>
            </a:r>
            <a:endParaRPr/>
          </a:p>
        </p:txBody>
      </p:sp>
      <p:sp>
        <p:nvSpPr>
          <p:cNvPr id="524" name="Google Shape;5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5" name="Google Shape;525;p63"/>
          <p:cNvGraphicFramePr/>
          <p:nvPr/>
        </p:nvGraphicFramePr>
        <p:xfrm>
          <a:off x="383200" y="11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717550"/>
                <a:gridCol w="835400"/>
                <a:gridCol w="549800"/>
                <a:gridCol w="915400"/>
                <a:gridCol w="411375"/>
                <a:gridCol w="382850"/>
                <a:gridCol w="566625"/>
                <a:gridCol w="702400"/>
                <a:gridCol w="688500"/>
                <a:gridCol w="614775"/>
                <a:gridCol w="716575"/>
                <a:gridCol w="746300"/>
              </a:tblGrid>
              <a:tr h="59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Comment ID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Link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images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Thread ID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Reply to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replies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93880839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2020-10-30 T 10:45 UTC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gitrekt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Your mom is a nice lady.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2332332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n0tab0t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6" name="Google Shape;526;p63"/>
          <p:cNvSpPr/>
          <p:nvPr/>
        </p:nvSpPr>
        <p:spPr>
          <a:xfrm>
            <a:off x="3616525" y="1207700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/>
          <p:nvPr/>
        </p:nvSpPr>
        <p:spPr>
          <a:xfrm rot="10800000">
            <a:off x="3999375" y="1207700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8" name="Google Shape;528;p63"/>
          <p:cNvGraphicFramePr/>
          <p:nvPr/>
        </p:nvGraphicFramePr>
        <p:xfrm>
          <a:off x="383200" y="37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717550"/>
                <a:gridCol w="835400"/>
                <a:gridCol w="549800"/>
                <a:gridCol w="915400"/>
                <a:gridCol w="411375"/>
                <a:gridCol w="382850"/>
                <a:gridCol w="566625"/>
                <a:gridCol w="702400"/>
                <a:gridCol w="688500"/>
                <a:gridCol w="663850"/>
                <a:gridCol w="667500"/>
                <a:gridCol w="746300"/>
              </a:tblGrid>
              <a:tr h="59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Thread</a:t>
                      </a: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ID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Link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images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replies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visits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Award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9388320839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2020-10-30 T 2:45 PST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doge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Human is temporary, AGI is forever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2405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9" name="Google Shape;529;p63"/>
          <p:cNvSpPr/>
          <p:nvPr/>
        </p:nvSpPr>
        <p:spPr>
          <a:xfrm>
            <a:off x="3616525" y="3847350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/>
          <p:nvPr/>
        </p:nvSpPr>
        <p:spPr>
          <a:xfrm rot="10800000">
            <a:off x="3999375" y="3847350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1" name="Google Shape;531;p63"/>
          <p:cNvGraphicFramePr/>
          <p:nvPr/>
        </p:nvGraphicFramePr>
        <p:xfrm>
          <a:off x="383200" y="230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717550"/>
                <a:gridCol w="835400"/>
                <a:gridCol w="549800"/>
                <a:gridCol w="915400"/>
                <a:gridCol w="411375"/>
                <a:gridCol w="382850"/>
                <a:gridCol w="772775"/>
                <a:gridCol w="663125"/>
                <a:gridCol w="629600"/>
                <a:gridCol w="732525"/>
                <a:gridCol w="490850"/>
                <a:gridCol w="746300"/>
              </a:tblGrid>
              <a:tr h="59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</a:t>
                      </a: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ID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Threads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replies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Karma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Verified email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Sex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4402903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2015-01-57 T 3:09 PST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gitrekt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[r/ml, r/memes, r/socialist]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776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304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2" name="Google Shape;532;p63"/>
          <p:cNvSpPr/>
          <p:nvPr/>
        </p:nvSpPr>
        <p:spPr>
          <a:xfrm>
            <a:off x="3616525" y="2390063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3"/>
          <p:cNvSpPr/>
          <p:nvPr/>
        </p:nvSpPr>
        <p:spPr>
          <a:xfrm rot="10800000">
            <a:off x="3999375" y="2390063"/>
            <a:ext cx="196200" cy="26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r>
              <a:rPr lang="en"/>
              <a:t>: spam classification</a:t>
            </a:r>
            <a:endParaRPr/>
          </a:p>
        </p:txBody>
      </p:sp>
      <p:sp>
        <p:nvSpPr>
          <p:cNvPr id="539" name="Google Shape;53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features: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frequency, max posts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repetitiveness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detection, typos, abnormal punctuations, ratio uppercase/lowercase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IP, o</a:t>
            </a:r>
            <a:r>
              <a:rPr lang="en">
                <a:solidFill>
                  <a:schemeClr val="dk1"/>
                </a:solidFill>
              </a:rPr>
              <a:t>ther users from the same IP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NSFW words, blacklisted links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Targeted users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540" name="Google Shape;54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546" name="Google Shape;54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complex tasks, number of features can go up to millions or billions!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ML production work involves coming up with new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Fraudsters come up with new techniques very fast, so need to come up with new features very fast to counter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require subject matter expertise</a:t>
            </a:r>
            <a:endParaRPr/>
          </a:p>
        </p:txBody>
      </p:sp>
      <p:sp>
        <p:nvSpPr>
          <p:cNvPr id="547" name="Google Shape;54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65"/>
          <p:cNvSpPr txBox="1"/>
          <p:nvPr/>
        </p:nvSpPr>
        <p:spPr>
          <a:xfrm>
            <a:off x="4572000" y="3239225"/>
            <a:ext cx="356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554" name="Google Shape;55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ome form of the label “leaks” into the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This same information is not available during inference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55" name="Google Shape;55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leakage: example 1</a:t>
            </a:r>
            <a:endParaRPr/>
          </a:p>
        </p:txBody>
      </p:sp>
      <p:sp>
        <p:nvSpPr>
          <p:cNvPr id="561" name="Google Shape;561;p67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detect lung cancer from CT scans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Data: collected from hospital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well on test data from hospital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poorly on test data from hospital B</a:t>
            </a:r>
            <a:endParaRPr/>
          </a:p>
        </p:txBody>
      </p:sp>
      <p:sp>
        <p:nvSpPr>
          <p:cNvPr id="562" name="Google Shape;56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63" name="Google Shape;563;p67"/>
          <p:cNvGraphicFramePr/>
          <p:nvPr/>
        </p:nvGraphicFramePr>
        <p:xfrm>
          <a:off x="746350" y="28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034150"/>
                <a:gridCol w="769125"/>
                <a:gridCol w="1142125"/>
                <a:gridCol w="1475850"/>
                <a:gridCol w="1332100"/>
                <a:gridCol w="110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Doctor note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Medical record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Scanner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 scan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leakage: example 1</a:t>
            </a:r>
            <a:endParaRPr/>
          </a:p>
        </p:txBody>
      </p:sp>
      <p:sp>
        <p:nvSpPr>
          <p:cNvPr id="569" name="Google Shape;569;p6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detect lung cancer from CT scans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Data: collected from hospital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well on test data from hospital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Performs poorly on test data from hospital B</a:t>
            </a:r>
            <a:endParaRPr/>
          </a:p>
        </p:txBody>
      </p:sp>
      <p:sp>
        <p:nvSpPr>
          <p:cNvPr id="570" name="Google Shape;57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1" name="Google Shape;571;p68"/>
          <p:cNvGraphicFramePr/>
          <p:nvPr/>
        </p:nvGraphicFramePr>
        <p:xfrm>
          <a:off x="746350" y="28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034150"/>
                <a:gridCol w="769125"/>
                <a:gridCol w="1142125"/>
                <a:gridCol w="1475850"/>
                <a:gridCol w="1332100"/>
                <a:gridCol w="110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Patient ID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Doctor note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Medical record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Scanner type</a:t>
                      </a:r>
                      <a:endParaRPr>
                        <a:solidFill>
                          <a:srgbClr val="FF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 scan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72" name="Google Shape;572;p68"/>
          <p:cNvCxnSpPr/>
          <p:nvPr/>
        </p:nvCxnSpPr>
        <p:spPr>
          <a:xfrm flipH="1" rot="10800000">
            <a:off x="5496875" y="3387725"/>
            <a:ext cx="186600" cy="441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8"/>
          <p:cNvSpPr txBox="1"/>
          <p:nvPr/>
        </p:nvSpPr>
        <p:spPr>
          <a:xfrm>
            <a:off x="3327650" y="3828725"/>
            <a:ext cx="407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At hospital A, when doctors suspect that a patient has lung cancer, they send that patient to a higher-quality scanner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leakage: example 2</a:t>
            </a:r>
            <a:endParaRPr/>
          </a:p>
        </p:txBody>
      </p:sp>
      <p:sp>
        <p:nvSpPr>
          <p:cNvPr id="579" name="Google Shape;579;p6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predicting how many views an article will 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Data: historical data on the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might data leakage come from?</a:t>
            </a:r>
            <a:endParaRPr/>
          </a:p>
        </p:txBody>
      </p:sp>
      <p:sp>
        <p:nvSpPr>
          <p:cNvPr id="580" name="Google Shape;58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1" name="Google Shape;581;p69"/>
          <p:cNvGraphicFramePr/>
          <p:nvPr/>
        </p:nvGraphicFramePr>
        <p:xfrm>
          <a:off x="746350" y="28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038100"/>
                <a:gridCol w="770500"/>
                <a:gridCol w="561800"/>
                <a:gridCol w="760925"/>
                <a:gridCol w="823600"/>
                <a:gridCol w="1067825"/>
                <a:gridCol w="200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Article ID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Title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Article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Author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Language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Translations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leakage: example 2</a:t>
            </a:r>
            <a:endParaRPr/>
          </a:p>
        </p:txBody>
      </p:sp>
      <p:sp>
        <p:nvSpPr>
          <p:cNvPr id="587" name="Google Shape;587;p70"/>
          <p:cNvSpPr txBox="1"/>
          <p:nvPr>
            <p:ph idx="1" type="body"/>
          </p:nvPr>
        </p:nvSpPr>
        <p:spPr>
          <a:xfrm>
            <a:off x="311700" y="1152475"/>
            <a:ext cx="6279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predicting how popular an article will become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Data: historical data on the site</a:t>
            </a:r>
            <a:endParaRPr/>
          </a:p>
        </p:txBody>
      </p:sp>
      <p:sp>
        <p:nvSpPr>
          <p:cNvPr id="588" name="Google Shape;58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9" name="Google Shape;589;p70"/>
          <p:cNvGraphicFramePr/>
          <p:nvPr/>
        </p:nvGraphicFramePr>
        <p:xfrm>
          <a:off x="746350" y="28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038100"/>
                <a:gridCol w="770500"/>
                <a:gridCol w="561800"/>
                <a:gridCol w="760925"/>
                <a:gridCol w="823600"/>
                <a:gridCol w="1067825"/>
                <a:gridCol w="200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Article ID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Title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Article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Author</a:t>
                      </a:r>
                      <a:endParaRPr>
                        <a:solidFill>
                          <a:srgbClr val="00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Language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Translations</a:t>
                      </a:r>
                      <a:endParaRPr>
                        <a:solidFill>
                          <a:srgbClr val="FF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90" name="Google Shape;590;p70"/>
          <p:cNvCxnSpPr/>
          <p:nvPr/>
        </p:nvCxnSpPr>
        <p:spPr>
          <a:xfrm flipH="1" rot="10800000">
            <a:off x="6154525" y="3348475"/>
            <a:ext cx="186600" cy="441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70"/>
          <p:cNvSpPr txBox="1"/>
          <p:nvPr/>
        </p:nvSpPr>
        <p:spPr>
          <a:xfrm>
            <a:off x="3635325" y="3789475"/>
            <a:ext cx="5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The site only translate articles that are already gaining attention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2" name="Google Shape;592;p70"/>
          <p:cNvCxnSpPr/>
          <p:nvPr/>
        </p:nvCxnSpPr>
        <p:spPr>
          <a:xfrm flipH="1">
            <a:off x="4454950" y="2440975"/>
            <a:ext cx="217800" cy="339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70"/>
          <p:cNvSpPr txBox="1"/>
          <p:nvPr/>
        </p:nvSpPr>
        <p:spPr>
          <a:xfrm>
            <a:off x="1784450" y="2040775"/>
            <a:ext cx="57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Not leakage because author popularity also available during inference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599" name="Google Shape;59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leakage is baked into training samples?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all leaked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Normalization</a:t>
            </a:r>
            <a:endParaRPr/>
          </a:p>
        </p:txBody>
      </p:sp>
      <p:sp>
        <p:nvSpPr>
          <p:cNvPr id="600" name="Google Shape;60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exercise (group of 5, 7 minutes)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want to build a model to classify whether a tweet spreads misinformation.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10M tweets</a:t>
            </a:r>
            <a:r>
              <a:rPr lang="en" sz="1400">
                <a:solidFill>
                  <a:schemeClr val="dk1"/>
                </a:solidFill>
              </a:rPr>
              <a:t> from </a:t>
            </a:r>
            <a:r>
              <a:rPr b="1" lang="en" sz="1400">
                <a:solidFill>
                  <a:schemeClr val="dk1"/>
                </a:solidFill>
              </a:rPr>
              <a:t>10K users</a:t>
            </a:r>
            <a:r>
              <a:rPr lang="en" sz="1400">
                <a:solidFill>
                  <a:schemeClr val="dk1"/>
                </a:solidFill>
              </a:rPr>
              <a:t> over the last</a:t>
            </a:r>
            <a:r>
              <a:rPr b="1" lang="en" sz="1400">
                <a:solidFill>
                  <a:schemeClr val="dk1"/>
                </a:solidFill>
              </a:rPr>
              <a:t> 24 months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# tweets/user follows a long-tail distribution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You estimate 1% of tweets are misinformation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Questions: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How would you sample 100K tweets to label?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You get 100K labels from 20 annotators and want to look at some labels to estimate the quality.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How many labels would you look at?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How would you sample?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Imagine you have a stream of unknown number of tweets coming in, can’t fit all in memory. How to sample 10K tweets such that each tweet has an equal chance of being selected?</a:t>
            </a:r>
            <a:endParaRPr sz="1400"/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leakage</a:t>
            </a:r>
            <a:endParaRPr/>
          </a:p>
        </p:txBody>
      </p:sp>
      <p:sp>
        <p:nvSpPr>
          <p:cNvPr id="606" name="Google Shape;60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leakage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 leakage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Premature featurization: creating feature on the entire data instead of just training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 create n-gram counts/vocabulary from train + test 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Oversampling before splits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 splits might contain test samples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leakage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Randomly splitting data instead of temporal split can cause training data to be able to see the future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leakage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patient has 3 CT scans: 2 in train, 1 in test.</a:t>
            </a:r>
            <a:endParaRPr/>
          </a:p>
        </p:txBody>
      </p:sp>
      <p:sp>
        <p:nvSpPr>
          <p:cNvPr id="607" name="Google Shape;60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avoid leakage?</a:t>
            </a:r>
            <a:endParaRPr/>
          </a:p>
        </p:txBody>
      </p:sp>
      <p:sp>
        <p:nvSpPr>
          <p:cNvPr id="613" name="Google Shape;61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duplication between train and valid/test splits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split data (if possible)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only train splits for feature engineering: </a:t>
            </a:r>
            <a:r>
              <a:rPr lang="en">
                <a:solidFill>
                  <a:schemeClr val="dk1"/>
                </a:solidFill>
              </a:rPr>
              <a:t>no peak!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Measure correlation between features and labels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model on subset of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performance very high on a subset, </a:t>
            </a:r>
            <a:r>
              <a:rPr lang="en">
                <a:solidFill>
                  <a:schemeClr val="dk1"/>
                </a:solidFill>
              </a:rPr>
              <a:t>either very good set of features or leakage!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model performance as more features are added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Sudden increase: either a very good feature or leakage!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Involve subject matter experts in the process</a:t>
            </a:r>
            <a:endParaRPr/>
          </a:p>
        </p:txBody>
      </p:sp>
      <p:sp>
        <p:nvSpPr>
          <p:cNvPr id="614" name="Google Shape;61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73"/>
          <p:cNvSpPr txBox="1"/>
          <p:nvPr/>
        </p:nvSpPr>
        <p:spPr>
          <a:xfrm>
            <a:off x="6520900" y="442525"/>
            <a:ext cx="20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Lots of data exploration and testing!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the more the better?</a:t>
            </a:r>
            <a:endParaRPr/>
          </a:p>
        </p:txBody>
      </p:sp>
      <p:sp>
        <p:nvSpPr>
          <p:cNvPr id="621" name="Google Shape;62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Adding more features tends to improve model performance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the more the better?</a:t>
            </a:r>
            <a:endParaRPr/>
          </a:p>
        </p:txBody>
      </p:sp>
      <p:sp>
        <p:nvSpPr>
          <p:cNvPr id="628" name="Google Shape;62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Adding more features tends to improve model performance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Overfitting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Too many features makes your model different to maintain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The more feature engineering you do, the more chance for labels to leak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Feature A doesn’t cause leakage, but feature A + feature B can cause leakage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29" name="Google Shape;62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the more the better?</a:t>
            </a:r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Adding more features tends to improve model performance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Overfitting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Too many features makes your model different to maintain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The more feature engineering you do, the more chance for labels to leak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Feature A doesn’t cause leakage, but feature A + feature B can cause leakage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6" name="Google Shape;63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76"/>
          <p:cNvSpPr txBox="1"/>
          <p:nvPr/>
        </p:nvSpPr>
        <p:spPr>
          <a:xfrm>
            <a:off x="1543050" y="3347625"/>
            <a:ext cx="46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Clean up features that are no longer relevant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Store them in case you want to reuse them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&amp; training</a:t>
            </a:r>
            <a:endParaRPr/>
          </a:p>
        </p:txBody>
      </p:sp>
      <p:sp>
        <p:nvSpPr>
          <p:cNvPr id="643" name="Google Shape;64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ML algorithms</a:t>
            </a:r>
            <a:endParaRPr/>
          </a:p>
        </p:txBody>
      </p:sp>
      <p:sp>
        <p:nvSpPr>
          <p:cNvPr id="649" name="Google Shape;649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hard to beat baseline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Tree-based models: random forest, bagging, boosting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XGBoost still one of the most popular winning algorithms on 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K-nearest neighbor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 for anomaly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650" name="Google Shape;6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  <p:sp>
        <p:nvSpPr>
          <p:cNvPr id="656" name="Google Shape;65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79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8" name="Google Shape;6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5" y="2402875"/>
            <a:ext cx="2623900" cy="14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  <p:sp>
        <p:nvSpPr>
          <p:cNvPr id="664" name="Google Shape;66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80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p80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7" name="Google Shape;667;p80"/>
          <p:cNvCxnSpPr>
            <a:endCxn id="666" idx="1"/>
          </p:cNvCxnSpPr>
          <p:nvPr/>
        </p:nvCxnSpPr>
        <p:spPr>
          <a:xfrm flipH="1" rot="10800000">
            <a:off x="1223700" y="1437825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80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80"/>
          <p:cNvSpPr txBox="1"/>
          <p:nvPr/>
        </p:nvSpPr>
        <p:spPr>
          <a:xfrm>
            <a:off x="4496925" y="1022175"/>
            <a:ext cx="3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Instead of connecting each neuron to all input, connect each neuron to a subset of inputs 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0" name="Google Shape;6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50" y="2666812"/>
            <a:ext cx="2640600" cy="192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487" y="3069438"/>
            <a:ext cx="5058939" cy="1010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8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3" name="Google Shape;673;p80"/>
          <p:cNvSpPr txBox="1"/>
          <p:nvPr/>
        </p:nvSpPr>
        <p:spPr>
          <a:xfrm>
            <a:off x="337800" y="4922975"/>
            <a:ext cx="687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Left 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http://deeplearning.stanford.edu/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, right image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S231N Lecture 7.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  <p:sp>
        <p:nvSpPr>
          <p:cNvPr id="679" name="Google Shape;67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81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81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2" name="Google Shape;682;p81"/>
          <p:cNvCxnSpPr>
            <a:endCxn id="681" idx="1"/>
          </p:cNvCxnSpPr>
          <p:nvPr/>
        </p:nvCxnSpPr>
        <p:spPr>
          <a:xfrm flipH="1" rot="10800000">
            <a:off x="1223700" y="1437825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81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81"/>
          <p:cNvSpPr txBox="1"/>
          <p:nvPr/>
        </p:nvSpPr>
        <p:spPr>
          <a:xfrm>
            <a:off x="4496925" y="1022175"/>
            <a:ext cx="3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Instead of using different weights for different timesteps, use same weights!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5" name="Google Shape;685;p8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81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"A survey on the application of recurrent neural networks to statistical language modeling." (De Mulder et al., 2015)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p81"/>
          <p:cNvSpPr txBox="1"/>
          <p:nvPr/>
        </p:nvSpPr>
        <p:spPr>
          <a:xfrm>
            <a:off x="2767500" y="2744650"/>
            <a:ext cx="6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RNNs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8" name="Google Shape;688;p81"/>
          <p:cNvCxnSpPr>
            <a:endCxn id="687" idx="1"/>
          </p:cNvCxnSpPr>
          <p:nvPr/>
        </p:nvCxnSpPr>
        <p:spPr>
          <a:xfrm>
            <a:off x="1223700" y="2298400"/>
            <a:ext cx="154380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81"/>
          <p:cNvSpPr txBox="1"/>
          <p:nvPr/>
        </p:nvSpPr>
        <p:spPr>
          <a:xfrm rot="1361769">
            <a:off x="1112927" y="2533366"/>
            <a:ext cx="1473394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sharing across 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0" name="Google Shape;6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88" y="2192593"/>
            <a:ext cx="4148675" cy="201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6" name="Google Shape;696;p82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82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98" name="Google Shape;698;p82"/>
          <p:cNvCxnSpPr>
            <a:endCxn id="697" idx="1"/>
          </p:cNvCxnSpPr>
          <p:nvPr/>
        </p:nvCxnSpPr>
        <p:spPr>
          <a:xfrm flipH="1" rot="10800000">
            <a:off x="1223700" y="1437825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82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0" name="Google Shape;700;p8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82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Attention Is All You Need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(Vaswani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2" name="Google Shape;702;p82"/>
          <p:cNvSpPr txBox="1"/>
          <p:nvPr/>
        </p:nvSpPr>
        <p:spPr>
          <a:xfrm>
            <a:off x="2767500" y="2744650"/>
            <a:ext cx="6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3" name="Google Shape;703;p82"/>
          <p:cNvCxnSpPr>
            <a:endCxn id="702" idx="1"/>
          </p:cNvCxnSpPr>
          <p:nvPr/>
        </p:nvCxnSpPr>
        <p:spPr>
          <a:xfrm>
            <a:off x="1223700" y="2298400"/>
            <a:ext cx="154380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82"/>
          <p:cNvSpPr txBox="1"/>
          <p:nvPr/>
        </p:nvSpPr>
        <p:spPr>
          <a:xfrm rot="1361769">
            <a:off x="1112927" y="2533366"/>
            <a:ext cx="1473394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sharing across 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p82"/>
          <p:cNvSpPr txBox="1"/>
          <p:nvPr/>
        </p:nvSpPr>
        <p:spPr>
          <a:xfrm>
            <a:off x="4402150" y="1883050"/>
            <a:ext cx="1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Transformers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82"/>
          <p:cNvSpPr txBox="1"/>
          <p:nvPr/>
        </p:nvSpPr>
        <p:spPr>
          <a:xfrm>
            <a:off x="3210350" y="1731875"/>
            <a:ext cx="13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self-attention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7" name="Google Shape;707;p82"/>
          <p:cNvCxnSpPr/>
          <p:nvPr/>
        </p:nvCxnSpPr>
        <p:spPr>
          <a:xfrm flipH="1" rot="10800000">
            <a:off x="3330200" y="2090175"/>
            <a:ext cx="107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82"/>
          <p:cNvSpPr txBox="1"/>
          <p:nvPr/>
        </p:nvSpPr>
        <p:spPr>
          <a:xfrm>
            <a:off x="1872100" y="3702275"/>
            <a:ext cx="41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Allow classifier to peak at all previous hidden states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9" name="Google Shape;70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600" y="636700"/>
            <a:ext cx="2849374" cy="41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83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p83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8" name="Google Shape;718;p83"/>
          <p:cNvCxnSpPr>
            <a:endCxn id="717" idx="1"/>
          </p:cNvCxnSpPr>
          <p:nvPr/>
        </p:nvCxnSpPr>
        <p:spPr>
          <a:xfrm flipH="1" rot="10800000">
            <a:off x="1223700" y="1437825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83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0" name="Google Shape;720;p8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1" name="Google Shape;721;p83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Graph Convolutional Networks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(Thomas Kipf, 2016)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>
            <a:off x="2767500" y="2744650"/>
            <a:ext cx="6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3" name="Google Shape;723;p83"/>
          <p:cNvCxnSpPr>
            <a:endCxn id="722" idx="1"/>
          </p:cNvCxnSpPr>
          <p:nvPr/>
        </p:nvCxnSpPr>
        <p:spPr>
          <a:xfrm>
            <a:off x="1223700" y="2298400"/>
            <a:ext cx="154380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83"/>
          <p:cNvSpPr txBox="1"/>
          <p:nvPr/>
        </p:nvSpPr>
        <p:spPr>
          <a:xfrm rot="1361769">
            <a:off x="1112927" y="2533366"/>
            <a:ext cx="1473394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sharing across 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83"/>
          <p:cNvSpPr txBox="1"/>
          <p:nvPr/>
        </p:nvSpPr>
        <p:spPr>
          <a:xfrm>
            <a:off x="4402150" y="1883050"/>
            <a:ext cx="1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Transformers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p83"/>
          <p:cNvSpPr txBox="1"/>
          <p:nvPr/>
        </p:nvSpPr>
        <p:spPr>
          <a:xfrm>
            <a:off x="3210350" y="1731875"/>
            <a:ext cx="13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self-attention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7" name="Google Shape;727;p83"/>
          <p:cNvCxnSpPr/>
          <p:nvPr/>
        </p:nvCxnSpPr>
        <p:spPr>
          <a:xfrm flipH="1" rot="10800000">
            <a:off x="3330200" y="2090175"/>
            <a:ext cx="107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8" name="Google Shape;728;p83"/>
          <p:cNvSpPr txBox="1"/>
          <p:nvPr/>
        </p:nvSpPr>
        <p:spPr>
          <a:xfrm>
            <a:off x="598200" y="3535063"/>
            <a:ext cx="397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Graphs are natural representations for: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inputs: social networks, knowledge bases, game states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outputs: any joint distribution can be represented as a factor graph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p83"/>
          <p:cNvSpPr txBox="1"/>
          <p:nvPr/>
        </p:nvSpPr>
        <p:spPr>
          <a:xfrm>
            <a:off x="7170400" y="919175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Graph NNs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0" name="Google Shape;730;p83"/>
          <p:cNvCxnSpPr>
            <a:endCxn id="729" idx="1"/>
          </p:cNvCxnSpPr>
          <p:nvPr/>
        </p:nvCxnSpPr>
        <p:spPr>
          <a:xfrm flipH="1" rot="10800000">
            <a:off x="5736100" y="1126925"/>
            <a:ext cx="14343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83"/>
          <p:cNvSpPr txBox="1"/>
          <p:nvPr/>
        </p:nvSpPr>
        <p:spPr>
          <a:xfrm rot="-2008885">
            <a:off x="5572411" y="1179377"/>
            <a:ext cx="1622176" cy="4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element relations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2" name="Google Shape;73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00" y="2580825"/>
            <a:ext cx="3972196" cy="205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84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1" name="Google Shape;741;p84"/>
          <p:cNvCxnSpPr>
            <a:endCxn id="740" idx="1"/>
          </p:cNvCxnSpPr>
          <p:nvPr/>
        </p:nvCxnSpPr>
        <p:spPr>
          <a:xfrm flipH="1" rot="10800000">
            <a:off x="1223700" y="1437825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84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3" name="Google Shape;743;p84"/>
          <p:cNvCxnSpPr/>
          <p:nvPr/>
        </p:nvCxnSpPr>
        <p:spPr>
          <a:xfrm flipH="1" rot="10800000">
            <a:off x="337658" y="4854017"/>
            <a:ext cx="5172600" cy="1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4" name="Google Shape;744;p84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Deep Learning with Bayesian Principles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(Emtiyaz Khan, NeurIPS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2767500" y="2744650"/>
            <a:ext cx="6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6" name="Google Shape;746;p84"/>
          <p:cNvCxnSpPr>
            <a:endCxn id="745" idx="1"/>
          </p:cNvCxnSpPr>
          <p:nvPr/>
        </p:nvCxnSpPr>
        <p:spPr>
          <a:xfrm>
            <a:off x="1223700" y="2298400"/>
            <a:ext cx="154380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84"/>
          <p:cNvSpPr txBox="1"/>
          <p:nvPr/>
        </p:nvSpPr>
        <p:spPr>
          <a:xfrm rot="1361769">
            <a:off x="1112927" y="2533366"/>
            <a:ext cx="1473394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sharing across 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84"/>
          <p:cNvSpPr txBox="1"/>
          <p:nvPr/>
        </p:nvSpPr>
        <p:spPr>
          <a:xfrm>
            <a:off x="4402150" y="1883050"/>
            <a:ext cx="1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Transformers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84"/>
          <p:cNvSpPr txBox="1"/>
          <p:nvPr/>
        </p:nvSpPr>
        <p:spPr>
          <a:xfrm>
            <a:off x="3210350" y="1731875"/>
            <a:ext cx="13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self-attention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0" name="Google Shape;750;p84"/>
          <p:cNvCxnSpPr/>
          <p:nvPr/>
        </p:nvCxnSpPr>
        <p:spPr>
          <a:xfrm flipH="1" rot="10800000">
            <a:off x="3330200" y="2090175"/>
            <a:ext cx="107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84"/>
          <p:cNvSpPr txBox="1"/>
          <p:nvPr/>
        </p:nvSpPr>
        <p:spPr>
          <a:xfrm>
            <a:off x="598200" y="3367775"/>
            <a:ext cx="299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Use a probability distribution over the network weights and output an average prediction of all sets of weights in that distribution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p84"/>
          <p:cNvSpPr txBox="1"/>
          <p:nvPr/>
        </p:nvSpPr>
        <p:spPr>
          <a:xfrm>
            <a:off x="7170400" y="919175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Graph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3" name="Google Shape;753;p84"/>
          <p:cNvCxnSpPr>
            <a:endCxn id="752" idx="1"/>
          </p:cNvCxnSpPr>
          <p:nvPr/>
        </p:nvCxnSpPr>
        <p:spPr>
          <a:xfrm flipH="1" rot="10800000">
            <a:off x="5736100" y="1126925"/>
            <a:ext cx="14343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4" name="Google Shape;754;p84"/>
          <p:cNvSpPr txBox="1"/>
          <p:nvPr/>
        </p:nvSpPr>
        <p:spPr>
          <a:xfrm rot="-2008885">
            <a:off x="5572411" y="1179377"/>
            <a:ext cx="1622176" cy="4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element relations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p84"/>
          <p:cNvSpPr txBox="1"/>
          <p:nvPr/>
        </p:nvSpPr>
        <p:spPr>
          <a:xfrm>
            <a:off x="7170400" y="295255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Bayesian NNs</a:t>
            </a:r>
            <a:endParaRPr b="1"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6" name="Google Shape;756;p84"/>
          <p:cNvCxnSpPr>
            <a:endCxn id="755" idx="1"/>
          </p:cNvCxnSpPr>
          <p:nvPr/>
        </p:nvCxnSpPr>
        <p:spPr>
          <a:xfrm>
            <a:off x="5736100" y="2090800"/>
            <a:ext cx="1434300" cy="10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84"/>
          <p:cNvSpPr txBox="1"/>
          <p:nvPr/>
        </p:nvSpPr>
        <p:spPr>
          <a:xfrm rot="2286591">
            <a:off x="5772816" y="2507453"/>
            <a:ext cx="815171" cy="399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priors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8" name="Google Shape;7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375" y="3257450"/>
            <a:ext cx="2568904" cy="1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4"/>
          <p:cNvSpPr txBox="1"/>
          <p:nvPr>
            <p:ph type="title"/>
          </p:nvPr>
        </p:nvSpPr>
        <p:spPr>
          <a:xfrm>
            <a:off x="464100" y="55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311700" y="1883050"/>
            <a:ext cx="18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Feed-forward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6" name="Google Shape;766;p85"/>
          <p:cNvSpPr txBox="1"/>
          <p:nvPr/>
        </p:nvSpPr>
        <p:spPr>
          <a:xfrm>
            <a:off x="2724000" y="1230075"/>
            <a:ext cx="7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85"/>
          <p:cNvSpPr txBox="1"/>
          <p:nvPr/>
        </p:nvSpPr>
        <p:spPr>
          <a:xfrm>
            <a:off x="2767500" y="2744650"/>
            <a:ext cx="6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p85"/>
          <p:cNvSpPr txBox="1"/>
          <p:nvPr/>
        </p:nvSpPr>
        <p:spPr>
          <a:xfrm>
            <a:off x="7170400" y="295255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Bayesian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9" name="Google Shape;769;p85"/>
          <p:cNvCxnSpPr>
            <a:stCxn id="765" idx="0"/>
            <a:endCxn id="766" idx="1"/>
          </p:cNvCxnSpPr>
          <p:nvPr/>
        </p:nvCxnSpPr>
        <p:spPr>
          <a:xfrm flipH="1" rot="10800000">
            <a:off x="1223700" y="1437850"/>
            <a:ext cx="1500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85"/>
          <p:cNvCxnSpPr>
            <a:stCxn id="765" idx="2"/>
            <a:endCxn id="767" idx="1"/>
          </p:cNvCxnSpPr>
          <p:nvPr/>
        </p:nvCxnSpPr>
        <p:spPr>
          <a:xfrm>
            <a:off x="1223700" y="2298550"/>
            <a:ext cx="1543800" cy="6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85"/>
          <p:cNvSpPr txBox="1"/>
          <p:nvPr/>
        </p:nvSpPr>
        <p:spPr>
          <a:xfrm rot="-1004033">
            <a:off x="1189129" y="1316432"/>
            <a:ext cx="1473290" cy="4000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local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85"/>
          <p:cNvSpPr txBox="1"/>
          <p:nvPr/>
        </p:nvSpPr>
        <p:spPr>
          <a:xfrm rot="1361769">
            <a:off x="1112927" y="2533366"/>
            <a:ext cx="1473394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sharing across 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85"/>
          <p:cNvSpPr txBox="1"/>
          <p:nvPr/>
        </p:nvSpPr>
        <p:spPr>
          <a:xfrm>
            <a:off x="4402150" y="1883050"/>
            <a:ext cx="1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Transformers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4" name="Google Shape;774;p85"/>
          <p:cNvCxnSpPr/>
          <p:nvPr/>
        </p:nvCxnSpPr>
        <p:spPr>
          <a:xfrm flipH="1" rot="10800000">
            <a:off x="3330200" y="2090175"/>
            <a:ext cx="1071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85"/>
          <p:cNvSpPr txBox="1"/>
          <p:nvPr/>
        </p:nvSpPr>
        <p:spPr>
          <a:xfrm>
            <a:off x="3210350" y="1731875"/>
            <a:ext cx="13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self-attention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p85"/>
          <p:cNvSpPr txBox="1"/>
          <p:nvPr/>
        </p:nvSpPr>
        <p:spPr>
          <a:xfrm>
            <a:off x="7370900" y="188305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p85"/>
          <p:cNvSpPr txBox="1"/>
          <p:nvPr/>
        </p:nvSpPr>
        <p:spPr>
          <a:xfrm>
            <a:off x="7170400" y="919175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Graph NNs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8" name="Google Shape;778;p85"/>
          <p:cNvCxnSpPr>
            <a:stCxn id="773" idx="3"/>
            <a:endCxn id="777" idx="1"/>
          </p:cNvCxnSpPr>
          <p:nvPr/>
        </p:nvCxnSpPr>
        <p:spPr>
          <a:xfrm flipH="1" rot="10800000">
            <a:off x="5736250" y="1126900"/>
            <a:ext cx="14343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85"/>
          <p:cNvCxnSpPr>
            <a:stCxn id="773" idx="3"/>
            <a:endCxn id="768" idx="1"/>
          </p:cNvCxnSpPr>
          <p:nvPr/>
        </p:nvCxnSpPr>
        <p:spPr>
          <a:xfrm>
            <a:off x="5736250" y="2090800"/>
            <a:ext cx="1434300" cy="10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85"/>
          <p:cNvCxnSpPr>
            <a:stCxn id="773" idx="3"/>
            <a:endCxn id="776" idx="1"/>
          </p:cNvCxnSpPr>
          <p:nvPr/>
        </p:nvCxnSpPr>
        <p:spPr>
          <a:xfrm>
            <a:off x="5736250" y="2090800"/>
            <a:ext cx="163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85"/>
          <p:cNvSpPr txBox="1"/>
          <p:nvPr/>
        </p:nvSpPr>
        <p:spPr>
          <a:xfrm rot="-2008885">
            <a:off x="5572411" y="1179377"/>
            <a:ext cx="1622176" cy="4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element relations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2" name="Google Shape;782;p85"/>
          <p:cNvSpPr txBox="1"/>
          <p:nvPr/>
        </p:nvSpPr>
        <p:spPr>
          <a:xfrm rot="2286591">
            <a:off x="5772816" y="2507453"/>
            <a:ext cx="815171" cy="399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priors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3" name="Google Shape;783;p85"/>
          <p:cNvSpPr txBox="1"/>
          <p:nvPr/>
        </p:nvSpPr>
        <p:spPr>
          <a:xfrm>
            <a:off x="7173100" y="3527525"/>
            <a:ext cx="14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structure (priors)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p85"/>
          <p:cNvSpPr/>
          <p:nvPr/>
        </p:nvSpPr>
        <p:spPr>
          <a:xfrm rot="5400000">
            <a:off x="3387750" y="2672000"/>
            <a:ext cx="122100" cy="136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85" name="Google Shape;785;p85"/>
          <p:cNvSpPr txBox="1"/>
          <p:nvPr/>
        </p:nvSpPr>
        <p:spPr>
          <a:xfrm>
            <a:off x="2718750" y="3419825"/>
            <a:ext cx="14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weights resharing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85"/>
          <p:cNvSpPr/>
          <p:nvPr/>
        </p:nvSpPr>
        <p:spPr>
          <a:xfrm rot="5400000">
            <a:off x="7842100" y="2695563"/>
            <a:ext cx="122100" cy="136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87" name="Google Shape;787;p85"/>
          <p:cNvSpPr/>
          <p:nvPr/>
        </p:nvSpPr>
        <p:spPr>
          <a:xfrm rot="5400000">
            <a:off x="5113100" y="2703700"/>
            <a:ext cx="122100" cy="136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3996800" y="3421250"/>
            <a:ext cx="23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connections with reduced complexity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8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architecture evolution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evolution</a:t>
            </a:r>
            <a:endParaRPr/>
          </a:p>
        </p:txBody>
      </p:sp>
      <p:sp>
        <p:nvSpPr>
          <p:cNvPr id="795" name="Google Shape;79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Architectures come and 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LSTM-RNNs: largely replaced by Transformers for text, still used for time series (frequency trading)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Be solution-focused, not architecture/buzzword-focused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96" name="Google Shape;79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 baselines</a:t>
            </a:r>
            <a:endParaRPr/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46650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Random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at random: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uniform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following same distribution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Zero rule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the most common class always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Human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Human expert?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Simple heuristic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E.g. autocompletion: predict the character most likely to appear based on a trigram lookup table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Existing solutions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Existing APIs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03" name="Google Shape;80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87"/>
          <p:cNvSpPr txBox="1"/>
          <p:nvPr/>
        </p:nvSpPr>
        <p:spPr>
          <a:xfrm>
            <a:off x="4976700" y="2187000"/>
            <a:ext cx="40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be afraid to generate fake data for baselines!</a:t>
            </a:r>
            <a:endParaRPr sz="17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 baselines</a:t>
            </a:r>
            <a:endParaRPr/>
          </a:p>
        </p:txBody>
      </p:sp>
      <p:sp>
        <p:nvSpPr>
          <p:cNvPr id="810" name="Google Shape;810;p88"/>
          <p:cNvSpPr txBox="1"/>
          <p:nvPr>
            <p:ph idx="1" type="body"/>
          </p:nvPr>
        </p:nvSpPr>
        <p:spPr>
          <a:xfrm>
            <a:off x="311700" y="1152475"/>
            <a:ext cx="46650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Random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at random: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uniform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following same distribution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Zero rule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the most common class always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Human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Human expert?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Simple heuristic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E.g. autocompletion: predict the most character based on a trigram lookup table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Existing solutions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Existing APIs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11" name="Google Shape;81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2" name="Google Shape;812;p88"/>
          <p:cNvSpPr txBox="1"/>
          <p:nvPr/>
        </p:nvSpPr>
        <p:spPr>
          <a:xfrm>
            <a:off x="4976700" y="1152475"/>
            <a:ext cx="404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misinformation classification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 = 1,000,000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99% negative (label = 0)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1% positive (label = 1)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13" name="Google Shape;813;p88"/>
          <p:cNvGraphicFramePr/>
          <p:nvPr/>
        </p:nvGraphicFramePr>
        <p:xfrm>
          <a:off x="5095150" y="2571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720675"/>
                <a:gridCol w="1121875"/>
                <a:gridCol w="964825"/>
              </a:tblGrid>
              <a:tr h="36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5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Uniform random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Distribution random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common (preds = [0] * n)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?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?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 baselines</a:t>
            </a:r>
            <a:endParaRPr/>
          </a:p>
        </p:txBody>
      </p:sp>
      <p:sp>
        <p:nvSpPr>
          <p:cNvPr id="819" name="Google Shape;819;p89"/>
          <p:cNvSpPr txBox="1"/>
          <p:nvPr>
            <p:ph idx="1" type="body"/>
          </p:nvPr>
        </p:nvSpPr>
        <p:spPr>
          <a:xfrm>
            <a:off x="311700" y="1152475"/>
            <a:ext cx="46650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Random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at random: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uniform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" sz="1500">
                <a:solidFill>
                  <a:schemeClr val="dk1"/>
                </a:solidFill>
              </a:rPr>
              <a:t>following same distribution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Zero rule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Predict the most common class always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Human baseline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Human expert?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Simple heuristic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dk1"/>
                </a:solidFill>
              </a:rPr>
              <a:t>E.g. autocompletion: predict the most character based on a trigram lookup table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dk1"/>
                </a:solidFill>
              </a:rPr>
              <a:t>Existing solutions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Existing APIs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20" name="Google Shape;82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89"/>
          <p:cNvSpPr txBox="1"/>
          <p:nvPr/>
        </p:nvSpPr>
        <p:spPr>
          <a:xfrm>
            <a:off x="4976700" y="1152475"/>
            <a:ext cx="404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misinformation classification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 = 1,000,000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99% negative (label = 0)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1% positive (label = 1)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22" name="Google Shape;822;p89"/>
          <p:cNvGraphicFramePr/>
          <p:nvPr/>
        </p:nvGraphicFramePr>
        <p:xfrm>
          <a:off x="5095150" y="2571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{5EB1176E-3F26-4DE8-BB89-96DE626ED8E7}</a:tableStyleId>
              </a:tblPr>
              <a:tblGrid>
                <a:gridCol w="1720675"/>
                <a:gridCol w="1121875"/>
                <a:gridCol w="964825"/>
              </a:tblGrid>
              <a:tr h="36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5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Uniform random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Distribution random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0.98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common (preds = [0] * n)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3" name="Google Shape;8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25" y="457125"/>
            <a:ext cx="2916225" cy="5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9" name="Google Shape;8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0"/>
          <p:cNvSpPr txBox="1"/>
          <p:nvPr/>
        </p:nvSpPr>
        <p:spPr>
          <a:xfrm>
            <a:off x="903150" y="2177750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	2				9			        4			    5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8" name="Google Shape;838;p90"/>
          <p:cNvSpPr txBox="1"/>
          <p:nvPr/>
        </p:nvSpPr>
        <p:spPr>
          <a:xfrm>
            <a:off x="857300" y="4316725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       6				     7				   8			              10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9" name="Google Shape;839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91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Distributed training &amp; framework tutorials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7" name="Google Shape;8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1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sampling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Non-probability sampling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Convenience sampling: selection based on availability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Soliciting response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Choosing existing datasets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Looking at available reviews on Amazon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Snowball sampling: future samples are selected based on existing samples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E.g. to scape legit Twitter accounts, start with seed accounts then scrape their following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Judgment sampling: experts decide what to include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Quota sampling: quotas for certain slices of data (no randomization)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used in ML is mostly driven by</a:t>
            </a:r>
            <a:r>
              <a:rPr lang="en"/>
              <a:t> convenience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models: BookCorpus, CommonCrawl, Wikipedia, Reddit links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analysis: IMDB, Amazon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users who have access to the Internet and are willing to put reviews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Self-driving cars: most data is from the Bay Area (CA) and Phoenix (AZ)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little data on raining &amp; snowing weather</a:t>
            </a:r>
            <a:endParaRPr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2859150" y="3435550"/>
            <a:ext cx="342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Lots of biases in data! </a:t>
            </a:r>
            <a:r>
              <a:rPr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endParaRPr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